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15" autoAdjust="0"/>
  </p:normalViewPr>
  <p:slideViewPr>
    <p:cSldViewPr snapToGrid="0" snapToObjects="1">
      <p:cViewPr varScale="1">
        <p:scale>
          <a:sx n="92" d="100"/>
          <a:sy n="92" d="100"/>
        </p:scale>
        <p:origin x="1278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609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Lesson 2 focuses on how AI learns from data through machine learning. Students will understand the difference between traditional programming and machine learning, and experience training a simple AI model using Teachable Machine.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No new homework set this lesson.</a:t>
            </a:r>
          </a:p>
          <a:p>
            <a:endParaRPr/>
          </a:p>
          <a:p>
            <a:r>
              <a:t>Homework from Lesson 1:</a:t>
            </a:r>
          </a:p>
          <a:p>
            <a:r>
              <a:t>Should have been submitted today.</a:t>
            </a:r>
          </a:p>
          <a:p>
            <a:endParaRPr/>
          </a:p>
          <a:p>
            <a:r>
              <a:t>If not collected yet:</a:t>
            </a:r>
          </a:p>
          <a:p>
            <a:r>
              <a:t>- Collect AI Detective homework at end of lesson</a:t>
            </a:r>
          </a:p>
          <a:p>
            <a:r>
              <a:t>- Quick marking scheme:</a:t>
            </a:r>
          </a:p>
          <a:p>
            <a:r>
              <a:t>  - 1 mark per correctly identified AI system (max 5)</a:t>
            </a:r>
          </a:p>
          <a:p>
            <a:r>
              <a:t>  - 1 mark per explanation of what it does (max 5)</a:t>
            </a:r>
          </a:p>
          <a:p>
            <a:r>
              <a:t>  - Total: 10 marks</a:t>
            </a:r>
          </a:p>
          <a:p>
            <a:endParaRPr/>
          </a:p>
          <a:p>
            <a:r>
              <a:t>Common submissions:</a:t>
            </a:r>
          </a:p>
          <a:p>
            <a:r>
              <a:t>- Netflix, Spotify, YouTube (recommendations)</a:t>
            </a:r>
          </a:p>
          <a:p>
            <a:r>
              <a:t>- Siri, Alexa, Google Assistant (voice)</a:t>
            </a:r>
          </a:p>
          <a:p>
            <a:r>
              <a:t>- Face unlock on phones</a:t>
            </a:r>
          </a:p>
          <a:p>
            <a:r>
              <a:t>- Instagram, TikTok, Snapchat (filters/recommendations)</a:t>
            </a:r>
          </a:p>
          <a:p>
            <a:r>
              <a:t>- Email spam filters</a:t>
            </a:r>
          </a:p>
          <a:p>
            <a:r>
              <a:t>- Autocorrect</a:t>
            </a:r>
          </a:p>
          <a:p>
            <a:endParaRPr/>
          </a:p>
          <a:p>
            <a:r>
              <a:t>Common mistakes to watch for:</a:t>
            </a:r>
          </a:p>
          <a:p>
            <a:r>
              <a:t>- Students listing 'digital' things that aren't AI</a:t>
            </a:r>
          </a:p>
          <a:p>
            <a:r>
              <a:t>- E.g., calculator, digital clock, basic apps</a:t>
            </a:r>
          </a:p>
          <a:p>
            <a:r>
              <a:t>- If they list non-AI, give 0 for that item</a:t>
            </a:r>
          </a:p>
          <a:p>
            <a:r>
              <a:t>- Use this as formative assessment</a:t>
            </a:r>
          </a:p>
          <a:p>
            <a:endParaRPr/>
          </a:p>
          <a:p>
            <a:r>
              <a:t>Next lesson preview:</a:t>
            </a:r>
          </a:p>
          <a:p>
            <a:r>
              <a:t>'Next time we'll see AI being used in hospitals, schools, entertainment, and transport. Think about which area interests you most!'</a:t>
            </a:r>
          </a:p>
          <a:p>
            <a:endParaRPr/>
          </a:p>
          <a:p>
            <a:r>
              <a:t>For next lesson, prepare:</a:t>
            </a:r>
          </a:p>
          <a:p>
            <a:r>
              <a:t>- Case study carousel resources (Lesson 3)</a:t>
            </a:r>
          </a:p>
          <a:p>
            <a:r>
              <a:t>- Video about AI helping people with disabilities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This lesson aligns with:</a:t>
            </a:r>
          </a:p>
          <a:p>
            <a:endParaRPr/>
          </a:p>
          <a:p>
            <a:r>
              <a:t>1. DfE Policy (August 2025):</a:t>
            </a:r>
          </a:p>
          <a:p>
            <a:r>
              <a:t>- Understanding how AI works</a:t>
            </a:r>
          </a:p>
          <a:p>
            <a:r>
              <a:t>- Safe demonstration of AI tools</a:t>
            </a:r>
          </a:p>
          <a:p>
            <a:r>
              <a:t>- Critical evaluation of AI capabilities</a:t>
            </a:r>
          </a:p>
          <a:p>
            <a:r>
              <a:t>- Foundation for responsible AI use</a:t>
            </a:r>
          </a:p>
          <a:p>
            <a:endParaRPr/>
          </a:p>
          <a:p>
            <a:r>
              <a:t>2. UNESCO AI Competency Framework (2024):</a:t>
            </a:r>
          </a:p>
          <a:p>
            <a:r>
              <a:t>- Level 1 (Understand): How AI learns from data</a:t>
            </a:r>
          </a:p>
          <a:p>
            <a:r>
              <a:t>- AI techniques and applications aspect</a:t>
            </a:r>
          </a:p>
          <a:p>
            <a:r>
              <a:t>- Conceptual knowledge on data and algorithms</a:t>
            </a:r>
          </a:p>
          <a:p>
            <a:r>
              <a:t>- Foundation for understanding AI limitations</a:t>
            </a:r>
          </a:p>
          <a:p>
            <a:endParaRPr/>
          </a:p>
          <a:p>
            <a:r>
              <a:t>3. Teachable Machine:</a:t>
            </a:r>
          </a:p>
          <a:p>
            <a:r>
              <a:t>- Free tool by Google</a:t>
            </a:r>
          </a:p>
          <a:p>
            <a:r>
              <a:t>- Safe for classroom use</a:t>
            </a:r>
          </a:p>
          <a:p>
            <a:r>
              <a:t>- No account required</a:t>
            </a:r>
          </a:p>
          <a:p>
            <a:r>
              <a:t>- No data stored</a:t>
            </a:r>
          </a:p>
          <a:p>
            <a:r>
              <a:t>- Works in any browser</a:t>
            </a:r>
          </a:p>
          <a:p>
            <a:r>
              <a:t>- URL: teachablemachine.withgoogle.com</a:t>
            </a:r>
          </a:p>
          <a:p>
            <a:endParaRPr/>
          </a:p>
          <a:p>
            <a:r>
              <a:t>Key concepts covered:</a:t>
            </a:r>
          </a:p>
          <a:p>
            <a:r>
              <a:t>- Machine learning basics</a:t>
            </a:r>
          </a:p>
          <a:p>
            <a:r>
              <a:t>- Training data importance</a:t>
            </a:r>
          </a:p>
          <a:p>
            <a:r>
              <a:t>- Traditional programming vs AI</a:t>
            </a:r>
          </a:p>
          <a:p>
            <a:r>
              <a:t>- Pattern recognition</a:t>
            </a:r>
          </a:p>
          <a:p>
            <a:r>
              <a:t>- Data quality and bias (introduced)</a:t>
            </a:r>
          </a:p>
          <a:p>
            <a:endParaRPr/>
          </a:p>
          <a:p>
            <a:r>
              <a:t>Progression:</a:t>
            </a:r>
          </a:p>
          <a:p>
            <a:r>
              <a:t>- Lesson 1: What is AI?</a:t>
            </a:r>
          </a:p>
          <a:p>
            <a:r>
              <a:t>- Lesson 2: How does AI learn? (current)</a:t>
            </a:r>
          </a:p>
          <a:p>
            <a:r>
              <a:t>- Lesson 3: Where is AI used?</a:t>
            </a:r>
          </a:p>
          <a:p>
            <a:r>
              <a:t>- Lesson 4: Human agency and control</a:t>
            </a:r>
          </a:p>
          <a:p>
            <a:r>
              <a:t>- Lesson 5: AI safety and privacy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 (5 mins)</a:t>
            </a:r>
          </a:p>
          <a:p>
            <a:endParaRPr/>
          </a:p>
          <a:p>
            <a:r>
              <a:t>Retrieval Practice - Expected answers:</a:t>
            </a:r>
          </a:p>
          <a:p>
            <a:r>
              <a:t>1. Artificial Intelligence</a:t>
            </a:r>
          </a:p>
          <a:p>
            <a:r>
              <a:t>2. Netflix recommendations, Siri, face recognition, spam filters, etc.</a:t>
            </a:r>
          </a:p>
          <a:p>
            <a:r>
              <a:t>3. Narrow AI</a:t>
            </a:r>
          </a:p>
          <a:p>
            <a:r>
              <a:t>4. AI learns from data, traditional programs follow fixed instructions</a:t>
            </a:r>
          </a:p>
          <a:p>
            <a:endParaRPr/>
          </a:p>
          <a:p>
            <a:r>
              <a:t>Think-Pair-Share:</a:t>
            </a:r>
          </a:p>
          <a:p>
            <a:r>
              <a:t>This activates schema about learning. Students will say things like:</a:t>
            </a:r>
          </a:p>
          <a:p>
            <a:r>
              <a:t>- Practice</a:t>
            </a:r>
          </a:p>
          <a:p>
            <a:r>
              <a:t>- Examples</a:t>
            </a:r>
          </a:p>
          <a:p>
            <a:r>
              <a:t>- Feedback</a:t>
            </a:r>
          </a:p>
          <a:p>
            <a:r>
              <a:t>- Making mistakes</a:t>
            </a:r>
          </a:p>
          <a:p>
            <a:r>
              <a:t>- Repetition</a:t>
            </a:r>
          </a:p>
          <a:p>
            <a:endParaRPr/>
          </a:p>
          <a:p>
            <a:r>
              <a:t>Connect this to AI: 'AI learns in similar ways - it needs examples (training data), practice (training), and gets better with feedback!'</a:t>
            </a:r>
          </a:p>
          <a:p>
            <a:endParaRPr/>
          </a:p>
          <a:p>
            <a:r>
              <a:t>This analogy helps students understand machine learning concepts.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(10 mins)</a:t>
            </a:r>
          </a:p>
          <a:p>
            <a:endParaRPr/>
          </a:p>
          <a:p>
            <a:r>
              <a:t>Traditional Programming:</a:t>
            </a:r>
          </a:p>
          <a:p>
            <a:r>
              <a:t>- Computer follows exact instructions written by humans</a:t>
            </a:r>
          </a:p>
          <a:p>
            <a:r>
              <a:t>- Every rule must be programmed explicitly</a:t>
            </a:r>
          </a:p>
          <a:p>
            <a:r>
              <a:t>- Works well for simple, predictable tasks</a:t>
            </a:r>
          </a:p>
          <a:p>
            <a:endParaRPr/>
          </a:p>
          <a:p>
            <a:r>
              <a:t>Use the toast analogy (or draw flowchart on board):</a:t>
            </a:r>
          </a:p>
          <a:p>
            <a:r>
              <a:t>- Programmer writes: IF bread in, THEN heat</a:t>
            </a:r>
          </a:p>
          <a:p>
            <a:r>
              <a:t>- IF 2 minutes passed, THEN pop up</a:t>
            </a:r>
          </a:p>
          <a:p>
            <a:r>
              <a:t>- IF bread black, THEN alarm</a:t>
            </a:r>
          </a:p>
          <a:p>
            <a:endParaRPr/>
          </a:p>
          <a:p>
            <a:r>
              <a:t>Problem with this approach:</a:t>
            </a:r>
          </a:p>
          <a:p>
            <a:r>
              <a:t>- What about thick bread vs thin bread?</a:t>
            </a:r>
          </a:p>
          <a:p>
            <a:r>
              <a:t>- What if bread is frozen?</a:t>
            </a:r>
          </a:p>
          <a:p>
            <a:r>
              <a:t>- What about different toaster models?</a:t>
            </a:r>
          </a:p>
          <a:p>
            <a:r>
              <a:t>- Programmer must think of EVERYTHING!</a:t>
            </a:r>
          </a:p>
          <a:p>
            <a:endParaRPr/>
          </a:p>
          <a:p>
            <a:r>
              <a:t>Another example - recognising dogs:</a:t>
            </a:r>
          </a:p>
          <a:p>
            <a:r>
              <a:t>Traditional approach would need rules like:</a:t>
            </a:r>
          </a:p>
          <a:p>
            <a:r>
              <a:t>- Has 4 legs</a:t>
            </a:r>
          </a:p>
          <a:p>
            <a:r>
              <a:t>- Has fur</a:t>
            </a:r>
          </a:p>
          <a:p>
            <a:r>
              <a:t>- Has tail</a:t>
            </a:r>
          </a:p>
          <a:p>
            <a:r>
              <a:t>- Barks</a:t>
            </a:r>
          </a:p>
          <a:p>
            <a:endParaRPr/>
          </a:p>
          <a:p>
            <a:r>
              <a:t>But what about:</a:t>
            </a:r>
          </a:p>
          <a:p>
            <a:r>
              <a:t>- 3-legged dogs?</a:t>
            </a:r>
          </a:p>
          <a:p>
            <a:r>
              <a:t>- Hairless dogs?</a:t>
            </a:r>
          </a:p>
          <a:p>
            <a:r>
              <a:t>- Tailless breeds?</a:t>
            </a:r>
          </a:p>
          <a:p>
            <a:r>
              <a:t>- Dogs that don't bark?</a:t>
            </a:r>
          </a:p>
          <a:p>
            <a:endParaRPr/>
          </a:p>
          <a:p>
            <a:r>
              <a:t>Impossible to write rules for every variation!</a:t>
            </a:r>
          </a:p>
          <a:p>
            <a:endParaRPr/>
          </a:p>
          <a:p>
            <a:r>
              <a:t>This sets up why machine learning is powerful.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continued (same 10 min section)</a:t>
            </a:r>
          </a:p>
          <a:p>
            <a:endParaRPr/>
          </a:p>
          <a:p>
            <a:r>
              <a:t>Machine Learning:</a:t>
            </a:r>
          </a:p>
          <a:p>
            <a:r>
              <a:t>- Instead of writing rules, we show AI examples</a:t>
            </a:r>
          </a:p>
          <a:p>
            <a:r>
              <a:t>- AI figures out the patterns itself</a:t>
            </a:r>
          </a:p>
          <a:p>
            <a:r>
              <a:t>- Gets better with more data</a:t>
            </a:r>
          </a:p>
          <a:p>
            <a:endParaRPr/>
          </a:p>
          <a:p>
            <a:r>
              <a:t>The 3-step process:</a:t>
            </a:r>
          </a:p>
          <a:p>
            <a:r>
              <a:t>1. COLLECT DATA</a:t>
            </a:r>
          </a:p>
          <a:p>
            <a:r>
              <a:t>   - Gather many examples</a:t>
            </a:r>
          </a:p>
          <a:p>
            <a:r>
              <a:t>   - Must be labelled (this is a dog, this is a cat)</a:t>
            </a:r>
          </a:p>
          <a:p>
            <a:endParaRPr/>
          </a:p>
          <a:p>
            <a:r>
              <a:t>2. FIND PATTERNS</a:t>
            </a:r>
          </a:p>
          <a:p>
            <a:r>
              <a:t>   - AI analyses all the examples</a:t>
            </a:r>
          </a:p>
          <a:p>
            <a:r>
              <a:t>   - Spots what features dogs have vs cats</a:t>
            </a:r>
          </a:p>
          <a:p>
            <a:r>
              <a:t>   - Creates its own 'rules' based on patterns</a:t>
            </a:r>
          </a:p>
          <a:p>
            <a:endParaRPr/>
          </a:p>
          <a:p>
            <a:r>
              <a:t>3. MAKE PREDICTIONS</a:t>
            </a:r>
          </a:p>
          <a:p>
            <a:r>
              <a:t>   - When shown new image, AI uses learned patterns</a:t>
            </a:r>
          </a:p>
          <a:p>
            <a:r>
              <a:t>   - Decides: 'This looks more like the dog pattern'</a:t>
            </a:r>
          </a:p>
          <a:p>
            <a:endParaRPr/>
          </a:p>
          <a:p>
            <a:r>
              <a:t>Dog recognition example:</a:t>
            </a:r>
          </a:p>
          <a:p>
            <a:r>
              <a:t>- Don't need to program rules</a:t>
            </a:r>
          </a:p>
          <a:p>
            <a:r>
              <a:t>- Just show 1000 dog photos, 1000 cat photos</a:t>
            </a:r>
          </a:p>
          <a:p>
            <a:r>
              <a:t>- AI learns: dogs tend to have these features...</a:t>
            </a:r>
          </a:p>
          <a:p>
            <a:r>
              <a:t>- Works even with 3-legged dogs, unusual breeds, etc.</a:t>
            </a:r>
          </a:p>
          <a:p>
            <a:endParaRPr/>
          </a:p>
          <a:p>
            <a:r>
              <a:t>Analogy to use:</a:t>
            </a:r>
          </a:p>
          <a:p>
            <a:r>
              <a:t>'Like learning to ride a bike - you don't memorise rules, you practice with examples until your brain learns the pattern!'</a:t>
            </a:r>
          </a:p>
          <a:p>
            <a:endParaRPr/>
          </a:p>
          <a:p>
            <a:r>
              <a:t>Key vocabulary:</a:t>
            </a:r>
          </a:p>
          <a:p>
            <a:r>
              <a:t>- Training data: The examples AI learns from</a:t>
            </a:r>
          </a:p>
          <a:p>
            <a:r>
              <a:t>- Algorithm: The method AI uses to find patterns</a:t>
            </a:r>
          </a:p>
          <a:p>
            <a:r>
              <a:t>- Pattern recognition: Spotting similarities in data</a:t>
            </a:r>
          </a:p>
          <a:p>
            <a:r>
              <a:t>- Machine learning: AI learning from examples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1 (15 mins)</a:t>
            </a:r>
          </a:p>
          <a:p>
            <a:endParaRPr/>
          </a:p>
          <a:p>
            <a:r>
              <a:t>UNPLUGGED: 'Teach the Robot'</a:t>
            </a:r>
          </a:p>
          <a:p>
            <a:endParaRPr/>
          </a:p>
          <a:p>
            <a:r>
              <a:t>Part A - Traditional Programming (5 mins):</a:t>
            </a:r>
          </a:p>
          <a:p>
            <a:endParaRPr/>
          </a:p>
          <a:p>
            <a:r>
              <a:t>Setup:</a:t>
            </a:r>
          </a:p>
          <a:p>
            <a:r>
              <a:t>- Give students paper and pen</a:t>
            </a:r>
          </a:p>
          <a:p>
            <a:r>
              <a:t>- Task: Write step-by-step instructions for making a paper aeroplane</a:t>
            </a:r>
          </a:p>
          <a:p>
            <a:r>
              <a:t>- Must be precise enough for someone who's never done it</a:t>
            </a:r>
          </a:p>
          <a:p>
            <a:endParaRPr/>
          </a:p>
          <a:p>
            <a:r>
              <a:t>Teacher acts as 'robot':</a:t>
            </a:r>
          </a:p>
          <a:p>
            <a:r>
              <a:t>- Choose one student's instructions</a:t>
            </a:r>
          </a:p>
          <a:p>
            <a:r>
              <a:t>- Follow them LITERALLY</a:t>
            </a:r>
          </a:p>
          <a:p>
            <a:r>
              <a:t>- Make obvious mistakes when instructions unclear:</a:t>
            </a:r>
          </a:p>
          <a:p>
            <a:r>
              <a:t>  - 'Pick up paper' - pick up any paper on desk</a:t>
            </a:r>
          </a:p>
          <a:p>
            <a:r>
              <a:t>  - 'Fold paper' - fold it any way</a:t>
            </a:r>
          </a:p>
          <a:p>
            <a:r>
              <a:t>  - 'Fold in half' - fold diagonally if they didn't specify</a:t>
            </a:r>
          </a:p>
          <a:p>
            <a:endParaRPr/>
          </a:p>
          <a:p>
            <a:r>
              <a:t>Point: Students see how HARD it is to program every detail</a:t>
            </a:r>
          </a:p>
          <a:p>
            <a:endParaRPr/>
          </a:p>
          <a:p>
            <a:r>
              <a:t>Part B - Machine Learning (10 mins):</a:t>
            </a:r>
          </a:p>
          <a:p>
            <a:endParaRPr/>
          </a:p>
          <a:p>
            <a:r>
              <a:t>Setup:</a:t>
            </a:r>
          </a:p>
          <a:p>
            <a:r>
              <a:t>- Bring out 10 good paper aeroplanes (pre-made)</a:t>
            </a:r>
          </a:p>
          <a:p>
            <a:r>
              <a:t>- Bring out 10 'bad' aeroplanes (crumpled paper, wrong folds)</a:t>
            </a:r>
          </a:p>
          <a:p>
            <a:r>
              <a:t>- Display them on desk</a:t>
            </a:r>
          </a:p>
          <a:p>
            <a:endParaRPr/>
          </a:p>
          <a:p>
            <a:r>
              <a:t>Discussion:</a:t>
            </a:r>
          </a:p>
          <a:p>
            <a:r>
              <a:t>'Instead of writing instructions, we showed examples. The AI would look at all these and learn: good planes have these features, bad ones have those.'</a:t>
            </a:r>
          </a:p>
          <a:p>
            <a:endParaRPr/>
          </a:p>
          <a:p>
            <a:r>
              <a:t>Ask students:</a:t>
            </a:r>
          </a:p>
          <a:p>
            <a:r>
              <a:t>- Which method was easier? (Machine learning)</a:t>
            </a:r>
          </a:p>
          <a:p>
            <a:r>
              <a:t>- Which required more thinking by humans? (Traditional programming)</a:t>
            </a:r>
          </a:p>
          <a:p>
            <a:r>
              <a:t>- Could traditional programming handle every type of aeroplane? (No)</a:t>
            </a:r>
          </a:p>
          <a:p>
            <a:r>
              <a:t>- Could machine learning? (Yes, if trained on enough examples)</a:t>
            </a:r>
          </a:p>
          <a:p>
            <a:endParaRPr/>
          </a:p>
          <a:p>
            <a:r>
              <a:t>Key Learning:</a:t>
            </a:r>
          </a:p>
          <a:p>
            <a:r>
              <a:t>- Traditional programming = hard, rigid, lots of human work</a:t>
            </a:r>
          </a:p>
          <a:p>
            <a:r>
              <a:t>- Machine learning = flexible, learns from examples</a:t>
            </a:r>
          </a:p>
          <a:p>
            <a:endParaRPr/>
          </a:p>
          <a:p>
            <a:r>
              <a:t>Connection to real AI:</a:t>
            </a:r>
          </a:p>
          <a:p>
            <a:r>
              <a:t>'This is why face recognition uses machine learning - impossible to write rules for every human face!'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2 (10 mins)</a:t>
            </a:r>
          </a:p>
          <a:p>
            <a:endParaRPr/>
          </a:p>
          <a:p>
            <a:r>
              <a:t>Training Data explained:</a:t>
            </a:r>
          </a:p>
          <a:p>
            <a:endParaRPr/>
          </a:p>
          <a:p>
            <a:r>
              <a:t>Definition:</a:t>
            </a:r>
          </a:p>
          <a:p>
            <a:r>
              <a:t>- The examples AI learns from</a:t>
            </a:r>
          </a:p>
          <a:p>
            <a:r>
              <a:t>- Must be labelled (this is X, that is Y)</a:t>
            </a:r>
          </a:p>
          <a:p>
            <a:r>
              <a:t>- Like textbooks you study from before exam</a:t>
            </a:r>
          </a:p>
          <a:p>
            <a:endParaRPr/>
          </a:p>
          <a:p>
            <a:r>
              <a:t>Quantity matters:</a:t>
            </a:r>
          </a:p>
          <a:p>
            <a:r>
              <a:t>- Generally, more data = better learning</a:t>
            </a:r>
          </a:p>
          <a:p>
            <a:r>
              <a:t>- Face recognition: trained on millions of faces</a:t>
            </a:r>
          </a:p>
          <a:p>
            <a:r>
              <a:t>- Voice assistants: trained on thousands of hours of speech</a:t>
            </a:r>
          </a:p>
          <a:p>
            <a:r>
              <a:t>- Spam filter: trained on millions of emails</a:t>
            </a:r>
          </a:p>
          <a:p>
            <a:endParaRPr/>
          </a:p>
          <a:p>
            <a:r>
              <a:t>Quality matters MORE:</a:t>
            </a:r>
          </a:p>
          <a:p>
            <a:endParaRPr/>
          </a:p>
          <a:p>
            <a:r>
              <a:t>1. BIASED DATA = BIASED AI</a:t>
            </a:r>
          </a:p>
          <a:p>
            <a:r>
              <a:t>   Example: Face recognition trained mostly on light-skinned faces</a:t>
            </a:r>
          </a:p>
          <a:p>
            <a:r>
              <a:t>   Result: Doesn't work well for dark-skinned people</a:t>
            </a:r>
          </a:p>
          <a:p>
            <a:r>
              <a:t>   Real problem: Led to false arrests</a:t>
            </a:r>
          </a:p>
          <a:p>
            <a:endParaRPr/>
          </a:p>
          <a:p>
            <a:r>
              <a:t>2. INCOMPLETE DATA = INCOMPLETE LEARNING</a:t>
            </a:r>
          </a:p>
          <a:p>
            <a:r>
              <a:t>   Example: AI trained only on photos of Labradors</a:t>
            </a:r>
          </a:p>
          <a:p>
            <a:r>
              <a:t>   Result: Struggles to recognise Chihuahuas</a:t>
            </a:r>
          </a:p>
          <a:p>
            <a:endParaRPr/>
          </a:p>
          <a:p>
            <a:r>
              <a:t>3. WRONG LABELS = WRONG LEARNING</a:t>
            </a:r>
          </a:p>
          <a:p>
            <a:r>
              <a:t>   Example: Dog photos accidentally labelled as 'cat'</a:t>
            </a:r>
          </a:p>
          <a:p>
            <a:r>
              <a:t>   Result: AI learns the wrong patterns</a:t>
            </a:r>
          </a:p>
          <a:p>
            <a:endParaRPr/>
          </a:p>
          <a:p>
            <a:r>
              <a:t>Key Vocabulary:</a:t>
            </a:r>
          </a:p>
          <a:p>
            <a:r>
              <a:t>- Training data</a:t>
            </a:r>
          </a:p>
          <a:p>
            <a:r>
              <a:t>- Algorithm</a:t>
            </a:r>
          </a:p>
          <a:p>
            <a:r>
              <a:t>- Pattern recognition</a:t>
            </a:r>
          </a:p>
          <a:p>
            <a:r>
              <a:t>- Machine learning</a:t>
            </a:r>
          </a:p>
          <a:p>
            <a:endParaRPr/>
          </a:p>
          <a:p>
            <a:r>
              <a:t>Analogy to use:</a:t>
            </a:r>
          </a:p>
          <a:p>
            <a:r>
              <a:t>'If you only revised from half your textbook, you'd struggle in the exam. If your textbook had wrong information, you'd learn the wrong answers. Same with AI!'</a:t>
            </a:r>
          </a:p>
          <a:p>
            <a:endParaRPr/>
          </a:p>
          <a:p>
            <a:r>
              <a:t>Check understanding:</a:t>
            </a:r>
          </a:p>
          <a:p>
            <a:r>
              <a:t>Ask: 'Why can't we just train face recognition AI on 100 photos?'</a:t>
            </a:r>
          </a:p>
          <a:p>
            <a:r>
              <a:t>(Not enough examples, wouldn't learn all the variations in human faces)</a:t>
            </a:r>
          </a:p>
          <a:p>
            <a:endParaRPr/>
          </a:p>
          <a:p>
            <a:r>
              <a:t>Next: Show them Teachable Machine to see this in 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ACTIVITY 2 (15 mins)</a:t>
            </a:r>
          </a:p>
          <a:p>
            <a:endParaRPr dirty="0"/>
          </a:p>
          <a:p>
            <a:r>
              <a:rPr dirty="0"/>
              <a:t>TEACHABLE MACHINE DEMONSTRATION</a:t>
            </a:r>
          </a:p>
          <a:p>
            <a:endParaRPr dirty="0"/>
          </a:p>
          <a:p>
            <a:r>
              <a:rPr dirty="0"/>
              <a:t>Preparation:</a:t>
            </a:r>
          </a:p>
          <a:p>
            <a:r>
              <a:rPr dirty="0"/>
              <a:t>- Open Teachable Machine website: teachablemachine.withgoogle.com</a:t>
            </a:r>
          </a:p>
          <a:p>
            <a:r>
              <a:rPr dirty="0"/>
              <a:t>- Choose 'Image Project'</a:t>
            </a:r>
          </a:p>
          <a:p>
            <a:r>
              <a:rPr dirty="0"/>
              <a:t>- Test camera works</a:t>
            </a:r>
          </a:p>
          <a:p>
            <a:r>
              <a:rPr dirty="0"/>
              <a:t>- Ideally project screen so all can see</a:t>
            </a:r>
          </a:p>
          <a:p>
            <a:endParaRPr dirty="0"/>
          </a:p>
          <a:p>
            <a:r>
              <a:rPr dirty="0"/>
              <a:t>Demo Steps:</a:t>
            </a:r>
          </a:p>
          <a:p>
            <a:endParaRPr dirty="0"/>
          </a:p>
          <a:p>
            <a:r>
              <a:rPr dirty="0"/>
              <a:t>1. CREATE CLASSES (2 mins)</a:t>
            </a:r>
          </a:p>
          <a:p>
            <a:r>
              <a:rPr dirty="0"/>
              <a:t>   - Class 1: 'Thumbs Up'</a:t>
            </a:r>
          </a:p>
          <a:p>
            <a:r>
              <a:rPr dirty="0"/>
              <a:t>   - Class 2: 'Thumbs Down'</a:t>
            </a:r>
          </a:p>
          <a:p>
            <a:r>
              <a:rPr dirty="0"/>
              <a:t>   - Explain: These are the categories AI will learn</a:t>
            </a:r>
          </a:p>
          <a:p>
            <a:endParaRPr dirty="0"/>
          </a:p>
          <a:p>
            <a:r>
              <a:rPr dirty="0"/>
              <a:t>2. COLLECT TRAINING DATA (5 mins)</a:t>
            </a:r>
          </a:p>
          <a:p>
            <a:r>
              <a:rPr dirty="0"/>
              <a:t>   - Hold up thumb</a:t>
            </a:r>
          </a:p>
          <a:p>
            <a:r>
              <a:rPr dirty="0"/>
              <a:t>   - Use 'Hold to Record' button</a:t>
            </a:r>
          </a:p>
          <a:p>
            <a:r>
              <a:rPr dirty="0"/>
              <a:t>   - Collect 10-15 images of thumbs up</a:t>
            </a:r>
          </a:p>
          <a:p>
            <a:r>
              <a:rPr dirty="0"/>
              <a:t>   - Move hand around, different angles, lighting</a:t>
            </a:r>
          </a:p>
          <a:p>
            <a:r>
              <a:rPr dirty="0"/>
              <a:t>   - Get 2-3 students to contribute their thumbs up</a:t>
            </a:r>
          </a:p>
          <a:p>
            <a:r>
              <a:rPr dirty="0"/>
              <a:t>   - Repeat for thumbs down</a:t>
            </a:r>
          </a:p>
          <a:p>
            <a:r>
              <a:rPr dirty="0"/>
              <a:t>   - Explain as you go: 'This is the training data'</a:t>
            </a:r>
          </a:p>
          <a:p>
            <a:endParaRPr dirty="0"/>
          </a:p>
          <a:p>
            <a:r>
              <a:rPr dirty="0"/>
              <a:t>3. TRAIN MODEL (1 min)</a:t>
            </a:r>
          </a:p>
          <a:p>
            <a:r>
              <a:rPr dirty="0"/>
              <a:t>   - Click 'Train Model'</a:t>
            </a:r>
          </a:p>
          <a:p>
            <a:r>
              <a:rPr dirty="0"/>
              <a:t>   - Students watch progress bar</a:t>
            </a:r>
          </a:p>
          <a:p>
            <a:r>
              <a:rPr dirty="0"/>
              <a:t>   - Explain: 'AI is </a:t>
            </a:r>
            <a:r>
              <a:rPr dirty="0" err="1"/>
              <a:t>analysing</a:t>
            </a:r>
            <a:r>
              <a:rPr dirty="0"/>
              <a:t> all those photos right now, finding patterns'</a:t>
            </a:r>
          </a:p>
          <a:p>
            <a:r>
              <a:rPr dirty="0"/>
              <a:t>   - Wait for training to complete</a:t>
            </a:r>
          </a:p>
          <a:p>
            <a:endParaRPr dirty="0"/>
          </a:p>
          <a:p>
            <a:r>
              <a:rPr dirty="0"/>
              <a:t>4. TEST MODEL (5 mins)</a:t>
            </a:r>
          </a:p>
          <a:p>
            <a:r>
              <a:rPr dirty="0"/>
              <a:t>   - Show thumbs up - model should </a:t>
            </a:r>
            <a:r>
              <a:rPr dirty="0" err="1"/>
              <a:t>recognise</a:t>
            </a:r>
            <a:r>
              <a:rPr dirty="0"/>
              <a:t> it</a:t>
            </a:r>
          </a:p>
          <a:p>
            <a:r>
              <a:rPr dirty="0"/>
              <a:t>   - Show thumbs down - should </a:t>
            </a:r>
            <a:r>
              <a:rPr dirty="0" err="1"/>
              <a:t>recognise</a:t>
            </a:r>
            <a:endParaRPr dirty="0"/>
          </a:p>
          <a:p>
            <a:r>
              <a:rPr dirty="0"/>
              <a:t>   - Try edge cases:</a:t>
            </a:r>
          </a:p>
          <a:p>
            <a:r>
              <a:rPr dirty="0"/>
              <a:t>     - Sideways thumb</a:t>
            </a:r>
          </a:p>
          <a:p>
            <a:r>
              <a:rPr dirty="0"/>
              <a:t>     - Different student's thumb</a:t>
            </a:r>
          </a:p>
          <a:p>
            <a:r>
              <a:rPr dirty="0"/>
              <a:t>     - Very close to camera</a:t>
            </a:r>
          </a:p>
          <a:p>
            <a:r>
              <a:rPr dirty="0"/>
              <a:t>   - Ask students to predict before each test</a:t>
            </a:r>
          </a:p>
          <a:p>
            <a:endParaRPr dirty="0"/>
          </a:p>
          <a:p>
            <a:r>
              <a:rPr dirty="0"/>
              <a:t>PREDICTION QUESTIONS:</a:t>
            </a:r>
          </a:p>
          <a:p>
            <a:r>
              <a:rPr dirty="0"/>
              <a:t>'What if we only trained with MY hand?'</a:t>
            </a:r>
          </a:p>
          <a:p>
            <a:r>
              <a:rPr dirty="0"/>
              <a:t>(Might not work for students' hands)</a:t>
            </a:r>
          </a:p>
          <a:p>
            <a:endParaRPr dirty="0"/>
          </a:p>
          <a:p>
            <a:r>
              <a:rPr dirty="0"/>
              <a:t>'What if we only used 3 photos?'</a:t>
            </a:r>
          </a:p>
          <a:p>
            <a:r>
              <a:rPr dirty="0"/>
              <a:t>(Not enough variety, wouldn't learn well)</a:t>
            </a:r>
          </a:p>
          <a:p>
            <a:endParaRPr dirty="0"/>
          </a:p>
          <a:p>
            <a:r>
              <a:rPr dirty="0"/>
              <a:t>'What if we held thumb sideways during test?'</a:t>
            </a:r>
          </a:p>
          <a:p>
            <a:r>
              <a:rPr dirty="0"/>
              <a:t>(Might fail if we didn't train with sideways examples)</a:t>
            </a:r>
          </a:p>
          <a:p>
            <a:endParaRPr dirty="0"/>
          </a:p>
          <a:p>
            <a:r>
              <a:rPr dirty="0"/>
              <a:t>KEY LEARNING:</a:t>
            </a:r>
          </a:p>
          <a:p>
            <a:r>
              <a:rPr dirty="0"/>
              <a:t>- AI needs varied training data</a:t>
            </a:r>
          </a:p>
          <a:p>
            <a:r>
              <a:rPr dirty="0"/>
              <a:t>- More examples = better learning</a:t>
            </a:r>
          </a:p>
          <a:p>
            <a:r>
              <a:rPr dirty="0"/>
              <a:t>- Testing on NEW data is important</a:t>
            </a:r>
          </a:p>
          <a:p>
            <a:endParaRPr dirty="0"/>
          </a:p>
          <a:p>
            <a:r>
              <a:rPr dirty="0"/>
              <a:t>Troubleshooting:</a:t>
            </a:r>
          </a:p>
          <a:p>
            <a:r>
              <a:rPr dirty="0"/>
              <a:t>- If model doesn't work: Use this as teaching moment!</a:t>
            </a:r>
          </a:p>
          <a:p>
            <a:r>
              <a:rPr dirty="0"/>
              <a:t>- Ask: 'Why didn't it work?'</a:t>
            </a:r>
          </a:p>
          <a:p>
            <a:r>
              <a:rPr dirty="0"/>
              <a:t>- Likely: Not enough variety in training data</a:t>
            </a:r>
          </a:p>
          <a:p>
            <a:r>
              <a:rPr dirty="0"/>
              <a:t>- Solution: Collect more varied examples</a:t>
            </a:r>
          </a:p>
          <a:p>
            <a:endParaRPr dirty="0"/>
          </a:p>
          <a:p>
            <a:r>
              <a:rPr dirty="0"/>
              <a:t>Connection to real AI:</a:t>
            </a:r>
          </a:p>
          <a:p>
            <a:r>
              <a:rPr dirty="0"/>
              <a:t>'Google's face recognition was trained on millions of faces - that's why it works so well. We only used 30 images, so ours is more limited.'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 (5 mins)</a:t>
            </a:r>
          </a:p>
          <a:p>
            <a:endParaRPr/>
          </a:p>
          <a:p>
            <a:r>
              <a:t>3-2-1 REFLECTION</a:t>
            </a:r>
          </a:p>
          <a:p>
            <a:endParaRPr/>
          </a:p>
          <a:p>
            <a:r>
              <a:t>Instructions:</a:t>
            </a:r>
          </a:p>
          <a:p>
            <a:r>
              <a:t>Students write in books or on paper:</a:t>
            </a:r>
          </a:p>
          <a:p>
            <a:endParaRPr/>
          </a:p>
          <a:p>
            <a:r>
              <a:t>'3 things AI needs to learn:'</a:t>
            </a:r>
          </a:p>
          <a:p>
            <a:r>
              <a:t>Expected answers:</a:t>
            </a:r>
          </a:p>
          <a:p>
            <a:r>
              <a:t>- Training data</a:t>
            </a:r>
          </a:p>
          <a:p>
            <a:r>
              <a:t>- Examples</a:t>
            </a:r>
          </a:p>
          <a:p>
            <a:r>
              <a:t>- Patterns</a:t>
            </a:r>
          </a:p>
          <a:p>
            <a:r>
              <a:t>- Labels</a:t>
            </a:r>
          </a:p>
          <a:p>
            <a:r>
              <a:t>- Lots of data</a:t>
            </a:r>
          </a:p>
          <a:p>
            <a:r>
              <a:t>- Variety in data</a:t>
            </a:r>
          </a:p>
          <a:p>
            <a:endParaRPr/>
          </a:p>
          <a:p>
            <a:r>
              <a:t>'2 ways AI learning is different from human learning:'</a:t>
            </a:r>
          </a:p>
          <a:p>
            <a:r>
              <a:t>Expected answers:</a:t>
            </a:r>
          </a:p>
          <a:p>
            <a:r>
              <a:t>- AI needs thousands of examples, humans need fewer</a:t>
            </a:r>
          </a:p>
          <a:p>
            <a:r>
              <a:t>- AI doesn't understand, just finds patterns</a:t>
            </a:r>
          </a:p>
          <a:p>
            <a:r>
              <a:t>- Humans can learn from one example sometimes</a:t>
            </a:r>
          </a:p>
          <a:p>
            <a:r>
              <a:t>- AI can't generalise as well as humans</a:t>
            </a:r>
          </a:p>
          <a:p>
            <a:r>
              <a:t>- Humans can apply learning to new situations better</a:t>
            </a:r>
          </a:p>
          <a:p>
            <a:endParaRPr/>
          </a:p>
          <a:p>
            <a:r>
              <a:t>'1 question about how AI learns:'</a:t>
            </a:r>
          </a:p>
          <a:p>
            <a:r>
              <a:t>Collect these - use to inform next lesson</a:t>
            </a:r>
          </a:p>
          <a:p>
            <a:r>
              <a:t>Common questions:</a:t>
            </a:r>
          </a:p>
          <a:p>
            <a:r>
              <a:t>- How long does training take?</a:t>
            </a:r>
          </a:p>
          <a:p>
            <a:r>
              <a:t>- Can AI forget what it learned?</a:t>
            </a:r>
          </a:p>
          <a:p>
            <a:r>
              <a:t>- Can AI learn bad things?</a:t>
            </a:r>
          </a:p>
          <a:p>
            <a:r>
              <a:t>- How much data is 'enough'?</a:t>
            </a:r>
          </a:p>
          <a:p>
            <a:endParaRPr/>
          </a:p>
          <a:p>
            <a:r>
              <a:t>VERBAL CHECK (last 2 mins):</a:t>
            </a:r>
          </a:p>
          <a:p>
            <a:r>
              <a:t>Pair students up</a:t>
            </a:r>
          </a:p>
          <a:p>
            <a:r>
              <a:t>'Explain to your partner how machine learning works'</a:t>
            </a:r>
          </a:p>
          <a:p>
            <a:endParaRPr/>
          </a:p>
          <a:p>
            <a:r>
              <a:t>Circulate and listen for:</a:t>
            </a:r>
          </a:p>
          <a:p>
            <a:r>
              <a:t>- Mention of training data</a:t>
            </a:r>
          </a:p>
          <a:p>
            <a:r>
              <a:t>- Understanding that AI learns from examples</a:t>
            </a:r>
          </a:p>
          <a:p>
            <a:r>
              <a:t>- Pattern recognition</a:t>
            </a:r>
          </a:p>
          <a:p>
            <a:r>
              <a:t>- Difference from traditional programming</a:t>
            </a:r>
          </a:p>
          <a:p>
            <a:endParaRPr/>
          </a:p>
          <a:p>
            <a:r>
              <a:t>Common misconceptions to address:</a:t>
            </a:r>
          </a:p>
          <a:p>
            <a:r>
              <a:t>- AI doesn't 'think' like humans - it finds mathematical patterns</a:t>
            </a:r>
          </a:p>
          <a:p>
            <a:r>
              <a:t>- AI doesn't 'understand' - it recognises correlations</a:t>
            </a:r>
          </a:p>
          <a:p>
            <a:r>
              <a:t>- Training isn't instant - can take hours or days for complex AI</a:t>
            </a:r>
          </a:p>
          <a:p>
            <a:endParaRPr/>
          </a:p>
          <a:p>
            <a:r>
              <a:t>Praise good explanations:</a:t>
            </a:r>
          </a:p>
          <a:p>
            <a:r>
              <a:t>'Great explanation! You mentioned training data AND pattern recognition!'</a:t>
            </a:r>
          </a:p>
          <a:p>
            <a:endParaRPr/>
          </a:p>
          <a:p>
            <a:r>
              <a:t>Assessment for Learning:</a:t>
            </a:r>
          </a:p>
          <a:p>
            <a:r>
              <a:t>This activity tells you who has grasped the core concept of machine learning vs who needs more support next lesson.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C621E1-E9AF-1BC3-5AC6-2C9550E395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CB0134-E0F0-08F6-A3EA-AF8D0180921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1380" y="1600201"/>
            <a:ext cx="1002101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teachablemachine.withgoogle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4800" dirty="0"/>
              <a:t>How Does AI Learn?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sz="2000" dirty="0">
                <a:solidFill>
                  <a:schemeClr val="tx1"/>
                </a:solidFill>
              </a:rPr>
              <a:t>Year 7 Computer Science</a:t>
            </a:r>
          </a:p>
          <a:p>
            <a:r>
              <a:rPr sz="2000" dirty="0">
                <a:solidFill>
                  <a:schemeClr val="tx1"/>
                </a:solidFill>
              </a:rPr>
              <a:t>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No homework this lesson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Reminder: Homework from Lesson 1 was due today</a:t>
            </a:r>
          </a:p>
          <a:p>
            <a:pPr marL="0" indent="0">
              <a:buNone/>
            </a:pPr>
            <a:r>
              <a:rPr sz="2000" dirty="0"/>
              <a:t>(AI Detective - 5 AI systems at home)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Next lesson: </a:t>
            </a:r>
            <a:r>
              <a:rPr sz="2000" dirty="0"/>
              <a:t>We'll explore where AI is used in different industries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1600"/>
          </a:p>
          <a:p>
            <a:r>
              <a:rPr sz="1600"/>
              <a:t>UNESCO (2024). AI competency framework for students. Paris: UNESCO. Available at: https://www.unesco.org/en/digital-education/ai-future-learning</a:t>
            </a:r>
          </a:p>
          <a:p>
            <a:endParaRPr sz="1600"/>
          </a:p>
          <a:p>
            <a:r>
              <a:rPr sz="160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1600"/>
          </a:p>
          <a:p>
            <a:r>
              <a:rPr sz="1600"/>
              <a:t>Teachable Machine by Google: teachablemachine.withgoogle.com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>
              <a:buFont typeface="+mj-lt"/>
              <a:buAutoNum type="arabicPeriod"/>
            </a:pPr>
            <a:r>
              <a:rPr sz="2000" dirty="0"/>
              <a:t>Explain the difference between machine learning and traditional programming</a:t>
            </a:r>
          </a:p>
          <a:p>
            <a:pPr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the role of training data in machine learning</a:t>
            </a:r>
          </a:p>
          <a:p>
            <a:pPr>
              <a:buFont typeface="+mj-lt"/>
              <a:buAutoNum type="arabicPeriod"/>
            </a:pPr>
            <a:r>
              <a:rPr sz="2000" dirty="0" err="1"/>
              <a:t>Recogni</a:t>
            </a:r>
            <a:r>
              <a:rPr lang="en-US" sz="2000" dirty="0" err="1"/>
              <a:t>s</a:t>
            </a:r>
            <a:r>
              <a:rPr sz="2000" dirty="0" err="1"/>
              <a:t>e</a:t>
            </a:r>
            <a:r>
              <a:rPr sz="2000" dirty="0"/>
              <a:t> how AI learns from examples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Retrieval Practice: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What does AI stand for?</a:t>
            </a:r>
          </a:p>
          <a:p>
            <a:pPr marL="0" indent="0">
              <a:buNone/>
            </a:pPr>
            <a:r>
              <a:rPr sz="2000" dirty="0"/>
              <a:t>2. Name three examples of AI from last lesson</a:t>
            </a:r>
          </a:p>
          <a:p>
            <a:pPr marL="0" indent="0">
              <a:buNone/>
            </a:pPr>
            <a:r>
              <a:rPr sz="2000" dirty="0"/>
              <a:t>3. What type of AI do we use today - narrow, general, or super?</a:t>
            </a:r>
          </a:p>
          <a:p>
            <a:pPr marL="0" indent="0">
              <a:buNone/>
            </a:pPr>
            <a:r>
              <a:rPr sz="2000" dirty="0"/>
              <a:t>4. How is AI different from a regular computer program?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Think-Pair-Share: 'How do YOU learn new things? What do you need?'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Traditional Programming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Humans write every instruction (IF-THEN rules)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Example: </a:t>
            </a:r>
            <a:r>
              <a:rPr sz="2000" dirty="0"/>
              <a:t>Making toast</a:t>
            </a:r>
          </a:p>
          <a:p>
            <a:pPr marL="0" indent="0">
              <a:buNone/>
            </a:pPr>
            <a:r>
              <a:rPr sz="2000" dirty="0"/>
              <a:t>IF bread in toaster THEN turn on</a:t>
            </a:r>
          </a:p>
          <a:p>
            <a:pPr marL="0" indent="0">
              <a:buNone/>
            </a:pPr>
            <a:r>
              <a:rPr sz="2000" dirty="0"/>
              <a:t>IF timer finished THEN pop up</a:t>
            </a:r>
          </a:p>
          <a:p>
            <a:pPr marL="0" indent="0">
              <a:buNone/>
            </a:pPr>
            <a:r>
              <a:rPr sz="2000" dirty="0"/>
              <a:t>IF bread burnt THEN sound alarm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Problem: </a:t>
            </a:r>
            <a:r>
              <a:rPr sz="2000" dirty="0"/>
              <a:t>Humans must think of EVERY possibility and write rules for each one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1380" y="1600201"/>
            <a:ext cx="5645665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AI learns from examples (training data)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The Learning Process:</a:t>
            </a:r>
          </a:p>
          <a:p>
            <a:pPr marL="0" indent="0">
              <a:buNone/>
            </a:pPr>
            <a:r>
              <a:rPr sz="2000" dirty="0"/>
              <a:t>1. Collect lots of examples (data)</a:t>
            </a:r>
          </a:p>
          <a:p>
            <a:pPr marL="0" indent="0">
              <a:buNone/>
            </a:pPr>
            <a:r>
              <a:rPr sz="2000" dirty="0"/>
              <a:t>2. AI finds patterns in the data</a:t>
            </a:r>
          </a:p>
          <a:p>
            <a:pPr marL="0" indent="0">
              <a:buNone/>
            </a:pPr>
            <a:r>
              <a:rPr sz="2000" dirty="0"/>
              <a:t>3. AI uses patterns to make predictions about new data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Example: </a:t>
            </a:r>
            <a:r>
              <a:rPr sz="2000" dirty="0"/>
              <a:t>Learning to </a:t>
            </a:r>
            <a:r>
              <a:rPr sz="2000" dirty="0" err="1"/>
              <a:t>recognise</a:t>
            </a:r>
            <a:r>
              <a:rPr sz="2000" dirty="0"/>
              <a:t> dogs</a:t>
            </a:r>
          </a:p>
          <a:p>
            <a:pPr marL="0" indent="0">
              <a:buNone/>
            </a:pPr>
            <a:r>
              <a:rPr sz="2000" dirty="0"/>
              <a:t>Show AI 1000 photos of dogs and 1000 photos of cats</a:t>
            </a:r>
          </a:p>
          <a:p>
            <a:pPr marL="0" indent="0">
              <a:buNone/>
            </a:pPr>
            <a:r>
              <a:rPr sz="2000" dirty="0"/>
              <a:t>AI learns the patterns itself!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0D7E4B-5DEA-A2BC-EA36-57DBB4D7FD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563" r="8420"/>
          <a:stretch>
            <a:fillRect/>
          </a:stretch>
        </p:blipFill>
        <p:spPr>
          <a:xfrm>
            <a:off x="7207045" y="1600201"/>
            <a:ext cx="3679214" cy="29545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Activity 1: Teach the Robot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1380" y="1600201"/>
            <a:ext cx="5095059" cy="4525963"/>
          </a:xfrm>
        </p:spPr>
        <p:txBody>
          <a:bodyPr/>
          <a:lstStyle/>
          <a:p>
            <a:pPr marL="0" indent="0">
              <a:buNone/>
            </a:pPr>
            <a:r>
              <a:rPr sz="1600" b="1" dirty="0"/>
              <a:t>Unplugged Activity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Part A - Traditional Programming (5 mins):</a:t>
            </a:r>
          </a:p>
          <a:p>
            <a:pPr marL="0" indent="0">
              <a:buNone/>
            </a:pPr>
            <a:r>
              <a:rPr sz="1600" dirty="0"/>
              <a:t>Write exact instructions to make a paper </a:t>
            </a:r>
            <a:r>
              <a:rPr sz="1600" dirty="0" err="1"/>
              <a:t>aeroplane</a:t>
            </a:r>
            <a:endParaRPr sz="1600" dirty="0"/>
          </a:p>
          <a:p>
            <a:pPr marL="0" indent="0">
              <a:buNone/>
            </a:pPr>
            <a:r>
              <a:rPr sz="1600" dirty="0"/>
              <a:t>Teacher will follow them literally!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Part B - Machine Learning (10 mins):</a:t>
            </a:r>
          </a:p>
          <a:p>
            <a:pPr marL="0" indent="0">
              <a:buNone/>
            </a:pPr>
            <a:r>
              <a:rPr sz="1600" dirty="0"/>
              <a:t>Instead of instructions, show 10 examples of good </a:t>
            </a:r>
            <a:r>
              <a:rPr sz="1600" dirty="0" err="1"/>
              <a:t>aeroplanes</a:t>
            </a:r>
            <a:endParaRPr sz="1600" dirty="0"/>
          </a:p>
          <a:p>
            <a:pPr marL="0" indent="0">
              <a:buNone/>
            </a:pPr>
            <a:r>
              <a:rPr sz="1600" dirty="0"/>
              <a:t>And 10 examples of bad </a:t>
            </a:r>
            <a:r>
              <a:rPr sz="1600" dirty="0" err="1"/>
              <a:t>aeroplanes</a:t>
            </a:r>
            <a:endParaRPr lang="en-US" sz="1600" dirty="0"/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Discuss: </a:t>
            </a:r>
            <a:r>
              <a:rPr sz="1600" dirty="0"/>
              <a:t>Which method worked better? Why?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9DCAB-E104-974F-0D58-D154A41A5C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19" r="5919"/>
          <a:stretch>
            <a:fillRect/>
          </a:stretch>
        </p:blipFill>
        <p:spPr>
          <a:xfrm>
            <a:off x="7077563" y="2332037"/>
            <a:ext cx="3140102" cy="23744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Training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Training Data: </a:t>
            </a:r>
            <a:r>
              <a:rPr sz="2000" dirty="0"/>
              <a:t>The examples AI learns from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Like studying from textbooks before an exam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More data = Better learning (usually)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Data quality matters:</a:t>
            </a:r>
          </a:p>
          <a:p>
            <a:pPr marL="0" indent="0">
              <a:buNone/>
            </a:pPr>
            <a:r>
              <a:rPr sz="2000" dirty="0"/>
              <a:t>Biased data = Biased AI</a:t>
            </a:r>
          </a:p>
          <a:p>
            <a:pPr marL="0" indent="0">
              <a:buNone/>
            </a:pPr>
            <a:r>
              <a:rPr sz="2000" dirty="0"/>
              <a:t>Incomplete data = Incomplete learning</a:t>
            </a:r>
          </a:p>
          <a:p>
            <a:pPr marL="0" indent="0">
              <a:buNone/>
            </a:pPr>
            <a:r>
              <a:rPr sz="2000" dirty="0"/>
              <a:t>Wrong labels = Wrong learning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Activity 2: Teachable Machine Demo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Watch and Think-Along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Teacher will train an AI live:</a:t>
            </a:r>
            <a:r>
              <a:rPr lang="en-US" sz="2000" dirty="0"/>
              <a:t>  </a:t>
            </a:r>
            <a:r>
              <a:rPr lang="en-GB" sz="2000" dirty="0">
                <a:hlinkClick r:id="rId3" action="ppaction://hlinkfile"/>
              </a:rPr>
              <a:t>teachablemachine.withgoogle.com</a:t>
            </a:r>
            <a:endParaRPr lang="en-GB" sz="2000" dirty="0"/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Create two classes: 'Thumbs Up' and 'Thumbs Down'</a:t>
            </a:r>
          </a:p>
          <a:p>
            <a:pPr marL="0" indent="0">
              <a:buNone/>
            </a:pPr>
            <a:r>
              <a:rPr sz="2000" dirty="0"/>
              <a:t>2. Collect training images (10-15 of each)</a:t>
            </a:r>
          </a:p>
          <a:p>
            <a:pPr marL="0" indent="0">
              <a:buNone/>
            </a:pPr>
            <a:r>
              <a:rPr sz="2000" dirty="0"/>
              <a:t>3. Train the model (watch it learn!)</a:t>
            </a:r>
          </a:p>
          <a:p>
            <a:pPr marL="0" indent="0">
              <a:buNone/>
            </a:pPr>
            <a:r>
              <a:rPr sz="2000" dirty="0"/>
              <a:t>4. Test it with new examples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Predict: What will happen if we only train with one person's hand?</a:t>
            </a:r>
          </a:p>
          <a:p>
            <a:pPr marL="0" indent="0"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3-2-1 Reflection: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3 things AI needs to learn:</a:t>
            </a:r>
          </a:p>
          <a:p>
            <a:pPr marL="0" indent="0">
              <a:buNone/>
            </a:pPr>
            <a:r>
              <a:rPr sz="2000" dirty="0"/>
              <a:t>(data, examples, patterns)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2 ways AI learning is different from human learning: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 question about how AI learns: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Verbal Check: 'In your own words, explain to your partner how machine learning works'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2848</Words>
  <Application>Microsoft Office PowerPoint</Application>
  <PresentationFormat>Widescreen</PresentationFormat>
  <Paragraphs>475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How Does AI Learn?</vt:lpstr>
      <vt:lpstr>Learning Objectives</vt:lpstr>
      <vt:lpstr>Prior Knowledge Check</vt:lpstr>
      <vt:lpstr>Traditional Programming</vt:lpstr>
      <vt:lpstr>Machine Learning</vt:lpstr>
      <vt:lpstr>Activity 1: Teach the Robot</vt:lpstr>
      <vt:lpstr>Training Data</vt:lpstr>
      <vt:lpstr>Activity 2: Teachable Machine Demo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7</cp:revision>
  <dcterms:created xsi:type="dcterms:W3CDTF">2013-01-27T09:14:16Z</dcterms:created>
  <dcterms:modified xsi:type="dcterms:W3CDTF">2025-12-31T18:33:19Z</dcterms:modified>
  <cp:category/>
</cp:coreProperties>
</file>